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Nunito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Google Sans Medium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98AAFF-ACDC-4B4A-AA50-39B61E8670D1}">
  <a:tblStyle styleId="{D798AAFF-ACDC-4B4A-AA50-39B61E8670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oogleSansMedium-bold.fntdata"/><Relationship Id="rId61" Type="http://schemas.openxmlformats.org/officeDocument/2006/relationships/font" Target="fonts/GoogleSansMedium-regular.fntdata"/><Relationship Id="rId20" Type="http://schemas.openxmlformats.org/officeDocument/2006/relationships/slide" Target="slides/slide15.xml"/><Relationship Id="rId64" Type="http://schemas.openxmlformats.org/officeDocument/2006/relationships/font" Target="fonts/GoogleSansMedium-boldItalic.fntdata"/><Relationship Id="rId63" Type="http://schemas.openxmlformats.org/officeDocument/2006/relationships/font" Target="fonts/GoogleSansMedium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Nuni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unito-italic.fntdata"/><Relationship Id="rId10" Type="http://schemas.openxmlformats.org/officeDocument/2006/relationships/slide" Target="slides/slide5.xml"/><Relationship Id="rId54" Type="http://schemas.openxmlformats.org/officeDocument/2006/relationships/font" Target="fonts/Nunito-bold.fntdata"/><Relationship Id="rId13" Type="http://schemas.openxmlformats.org/officeDocument/2006/relationships/slide" Target="slides/slide8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Pedir descarguen Workbench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9546adf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9546adf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9546acc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9546acc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9546adfa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9546adfa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9546adf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9546adf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9546adfa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9546adfa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52b1bf9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52b1bf9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52b1bf96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52b1bf96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9546acc3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9546acc3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9546adfa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9546adfa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9546adfa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9546adfa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9546adfa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9546adfa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9546adfa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9546adfa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9546adfa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9546adfa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9546adfa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9546adfa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9546adfa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9546adfa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9546adfa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9546adfa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9546adfa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9546adfa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9546adfa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9546adfa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17162e6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17162e6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9546adfa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9546adfa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2b3b29b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2b3b29b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9546adfa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9546adfa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9546adfa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9546adf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9546adfa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9546adfa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9546adfa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9546adfa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fd43f484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fd43f484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fd43f484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fd43f484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fd43f484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fd43f484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5873b8d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5873b8d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fd43f4843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cfd43f484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fd43f484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fd43f484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2b3b29b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2b3b29b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fd43f4843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cfd43f4843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fd43f4843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fd43f4843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6e99b383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6e99b383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6e99b383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6e99b383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70f4625f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70f4625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45d6e3502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045d6e3502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45d6e350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45d6e35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6e99b38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6e99b38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e96b658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e96b658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9546adfa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9546adfa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eee5e6c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eee5e6c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eee5e6c4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eee5e6c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6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hyperlink" Target="https://es.wikipedia.org/wiki/Edgar_Frank_Codd" TargetMode="External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hyperlink" Target="https://dev.mysql.com/doc/refman/8.0/en/what-is.html" TargetMode="External"/><Relationship Id="rId5" Type="http://schemas.openxmlformats.org/officeDocument/2006/relationships/hyperlink" Target="https://dev.mysql.com/doc/refman/8.0/en/what-is.html" TargetMode="External"/><Relationship Id="rId6" Type="http://schemas.openxmlformats.org/officeDocument/2006/relationships/hyperlink" Target="https://dev.mysql.com/doc/refman/8.0/en/what-is.html" TargetMode="External"/><Relationship Id="rId7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olab.research.google.com/drive/1VbIcFeYIY3OQclBDrse0AAMH6eQyAA8y?usp=sharing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olab.research.google.com/drive/1IN_G43fjjW3kwH09jIaUT2ps3BjliBES?usp=sharing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gif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 txBox="1"/>
          <p:nvPr/>
        </p:nvSpPr>
        <p:spPr>
          <a:xfrm>
            <a:off x="377100" y="3100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Base de datos relacional</a:t>
            </a:r>
            <a:endParaRPr sz="2700"/>
          </a:p>
        </p:txBody>
      </p:sp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8"/>
          <p:cNvSpPr txBox="1"/>
          <p:nvPr/>
        </p:nvSpPr>
        <p:spPr>
          <a:xfrm>
            <a:off x="522550" y="1506725"/>
            <a:ext cx="2860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base de datos relacional es una base de datos digital basada en el modelo relacional de datos propuesto por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E. F. Codd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1970. 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1300" y="1307050"/>
            <a:ext cx="4516800" cy="25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/>
        </p:nvSpPr>
        <p:spPr>
          <a:xfrm>
            <a:off x="4677275" y="930000"/>
            <a:ext cx="39693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1.1 RDBMS</a:t>
            </a:r>
            <a:endParaRPr b="1" sz="30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Relational Database Management System </a:t>
            </a:r>
            <a:endParaRPr b="1" sz="30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9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518" y="160638"/>
            <a:ext cx="6283807" cy="48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1.2 </a:t>
            </a: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b="1" sz="30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Structured Query Language</a:t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/>
        </p:nvSpPr>
        <p:spPr>
          <a:xfrm>
            <a:off x="758100" y="462475"/>
            <a:ext cx="7684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Lenguaje de consulta estructurado</a:t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2"/>
          <p:cNvSpPr txBox="1"/>
          <p:nvPr/>
        </p:nvSpPr>
        <p:spPr>
          <a:xfrm>
            <a:off x="903550" y="1659125"/>
            <a:ext cx="32529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 un lenguaje estandarizado que sirve para definir y manipular los datos de una base de datos relacional.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52"/>
          <p:cNvPicPr preferRelativeResize="0"/>
          <p:nvPr/>
        </p:nvPicPr>
        <p:blipFill rotWithShape="1">
          <a:blip r:embed="rId4">
            <a:alphaModFix/>
          </a:blip>
          <a:srcRect b="0" l="22335" r="23637" t="0"/>
          <a:stretch/>
        </p:blipFill>
        <p:spPr>
          <a:xfrm>
            <a:off x="4589375" y="1500625"/>
            <a:ext cx="3714475" cy="25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/>
        </p:nvSpPr>
        <p:spPr>
          <a:xfrm>
            <a:off x="758100" y="462475"/>
            <a:ext cx="7684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Tipos de datos</a:t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3"/>
          <p:cNvSpPr txBox="1"/>
          <p:nvPr/>
        </p:nvSpPr>
        <p:spPr>
          <a:xfrm>
            <a:off x="903550" y="1659125"/>
            <a:ext cx="3252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Existen diferentes tipos de datos dentro del uso de bases de datos.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53"/>
          <p:cNvPicPr preferRelativeResize="0"/>
          <p:nvPr/>
        </p:nvPicPr>
        <p:blipFill rotWithShape="1">
          <a:blip r:embed="rId4">
            <a:alphaModFix/>
          </a:blip>
          <a:srcRect b="15361" l="0" r="0" t="0"/>
          <a:stretch/>
        </p:blipFill>
        <p:spPr>
          <a:xfrm>
            <a:off x="4308850" y="1152775"/>
            <a:ext cx="3657600" cy="25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4"/>
          <p:cNvSpPr txBox="1"/>
          <p:nvPr/>
        </p:nvSpPr>
        <p:spPr>
          <a:xfrm>
            <a:off x="758100" y="462475"/>
            <a:ext cx="7684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Constraints</a:t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25" y="1235200"/>
            <a:ext cx="4276725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4"/>
          <p:cNvSpPr txBox="1"/>
          <p:nvPr/>
        </p:nvSpPr>
        <p:spPr>
          <a:xfrm>
            <a:off x="5530900" y="15743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Puede colocar restricciones para limitar el tipo de dato que puede ingresarse en una tabla. Dichas restricciones pueden especificarse cuando la tabla se crea por primera vez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5"/>
          <p:cNvSpPr txBox="1"/>
          <p:nvPr/>
        </p:nvSpPr>
        <p:spPr>
          <a:xfrm>
            <a:off x="4218350" y="1548450"/>
            <a:ext cx="47382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2. Usando un RDBMS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(MySQL/PostgreSQL/SQLite)</a:t>
            </a:r>
            <a:endParaRPr b="1"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5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6"/>
          <p:cNvSpPr txBox="1"/>
          <p:nvPr/>
        </p:nvSpPr>
        <p:spPr>
          <a:xfrm>
            <a:off x="681900" y="386275"/>
            <a:ext cx="7883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6"/>
          <p:cNvSpPr txBox="1"/>
          <p:nvPr/>
        </p:nvSpPr>
        <p:spPr>
          <a:xfrm>
            <a:off x="827350" y="1431150"/>
            <a:ext cx="3385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MySQL es un </a:t>
            </a:r>
            <a:r>
              <a:rPr lang="en" sz="1200">
                <a:solidFill>
                  <a:srgbClr val="222222"/>
                </a:solidFill>
                <a:highlight>
                  <a:srgbClr val="D9D2E9"/>
                </a:highlight>
              </a:rPr>
              <a:t>sistema de gestión de bases de datos relacional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desarrollado bajo licencia dual: Licencia pública general/Licencia comercial por Oracle Corporation y está </a:t>
            </a:r>
            <a:r>
              <a:rPr lang="en" sz="1200">
                <a:solidFill>
                  <a:srgbClr val="222222"/>
                </a:solidFill>
                <a:highlight>
                  <a:srgbClr val="D9D2E9"/>
                </a:highlight>
              </a:rPr>
              <a:t>considerada como la base de datos de código abierto más popular del mundo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y una de las más populares en general junto a Oracle y Microsoft SQL Server, todo para entornos de desarrollo web.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551" y="1417220"/>
            <a:ext cx="3557627" cy="24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MySQL Documentation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7"/>
          <p:cNvSpPr txBox="1"/>
          <p:nvPr/>
        </p:nvSpPr>
        <p:spPr>
          <a:xfrm>
            <a:off x="377100" y="695575"/>
            <a:ext cx="621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MySQL :: MySQL 8.0 Reference Manual :: </a:t>
            </a:r>
            <a:br>
              <a:rPr b="1"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</a:br>
            <a:r>
              <a:rPr b="1"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1.2 Overview of the MySQL Database Management System</a:t>
            </a:r>
            <a:endParaRPr b="1"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388" y="1296475"/>
            <a:ext cx="4881224" cy="3162802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relacionales (SQL)</a:t>
            </a:r>
            <a:endParaRPr b="1"/>
          </a:p>
        </p:txBody>
      </p:sp>
      <p:pic>
        <p:nvPicPr>
          <p:cNvPr id="162" name="Google Shape;1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3. Mapeo de relaciones en las BD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8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 Diagramas relacionales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00" y="856238"/>
            <a:ext cx="3940925" cy="3821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225" y="1103950"/>
            <a:ext cx="4521175" cy="2935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0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4. CR</a:t>
            </a:r>
            <a:r>
              <a:rPr b="1" lang="en"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UD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SQL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0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1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61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61"/>
          <p:cNvSpPr txBox="1"/>
          <p:nvPr/>
        </p:nvSpPr>
        <p:spPr>
          <a:xfrm>
            <a:off x="209325" y="973950"/>
            <a:ext cx="8747400" cy="3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25" y="1790700"/>
            <a:ext cx="33337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063" y="1657350"/>
            <a:ext cx="24479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75" y="1045800"/>
            <a:ext cx="85915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2"/>
          <p:cNvSpPr/>
          <p:nvPr/>
        </p:nvSpPr>
        <p:spPr>
          <a:xfrm>
            <a:off x="859700" y="31208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62"/>
          <p:cNvSpPr/>
          <p:nvPr/>
        </p:nvSpPr>
        <p:spPr>
          <a:xfrm>
            <a:off x="2891450" y="31208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CREATE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3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63"/>
          <p:cNvSpPr txBox="1"/>
          <p:nvPr/>
        </p:nvSpPr>
        <p:spPr>
          <a:xfrm>
            <a:off x="446350" y="820925"/>
            <a:ext cx="3741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EATE TABLE IF NOT EXISTS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(email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first_name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last_name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address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age integer,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PRIMARY KEY (email))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55" name="Google Shape;355;p63"/>
          <p:cNvGraphicFramePr/>
          <p:nvPr/>
        </p:nvGraphicFramePr>
        <p:xfrm>
          <a:off x="1091975" y="317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6" name="Google Shape;356;p63"/>
          <p:cNvSpPr txBox="1"/>
          <p:nvPr/>
        </p:nvSpPr>
        <p:spPr>
          <a:xfrm>
            <a:off x="4024950" y="891900"/>
            <a:ext cx="437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 una tabla nueva si esta aún no existe en el schema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INSERT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4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64"/>
          <p:cNvSpPr txBox="1"/>
          <p:nvPr/>
        </p:nvSpPr>
        <p:spPr>
          <a:xfrm>
            <a:off x="522550" y="893625"/>
            <a:ext cx="360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INTO user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VALUES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('bob@example.com',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'Bob',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'Codd',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'123 Fantasy lane,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'Fantasy City',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31)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65" name="Google Shape;365;p64"/>
          <p:cNvGraphicFramePr/>
          <p:nvPr/>
        </p:nvGraphicFramePr>
        <p:xfrm>
          <a:off x="1091975" y="317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bob@example.com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123 Fantasy lane,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Fantasy City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SELECT ( READ 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5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65"/>
          <p:cNvSpPr txBox="1"/>
          <p:nvPr/>
        </p:nvSpPr>
        <p:spPr>
          <a:xfrm>
            <a:off x="522550" y="1278125"/>
            <a:ext cx="7271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 FROM user ORDER BY age DESC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75" name="Google Shape;375;p65"/>
          <p:cNvGraphicFramePr/>
          <p:nvPr/>
        </p:nvGraphicFramePr>
        <p:xfrm>
          <a:off x="1120250" y="2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1470675"/>
                <a:gridCol w="1290725"/>
                <a:gridCol w="1380700"/>
                <a:gridCol w="1380700"/>
                <a:gridCol w="1380700"/>
              </a:tblGrid>
              <a:tr h="34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omar@</a:t>
                      </a:r>
                      <a:r>
                        <a:rPr lang="en"/>
                        <a:t>devf.mx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omar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hoyos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hugo@devf.mx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hugo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jimenez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becerril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JOIN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6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66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66"/>
          <p:cNvPicPr preferRelativeResize="0"/>
          <p:nvPr/>
        </p:nvPicPr>
        <p:blipFill rotWithShape="1">
          <a:blip r:embed="rId4">
            <a:alphaModFix/>
          </a:blip>
          <a:srcRect b="7106" l="0" r="0" t="0"/>
          <a:stretch/>
        </p:blipFill>
        <p:spPr>
          <a:xfrm>
            <a:off x="2625450" y="116863"/>
            <a:ext cx="4082999" cy="490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7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UD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SQL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7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/>
        </p:nvSpPr>
        <p:spPr>
          <a:xfrm>
            <a:off x="1500000" y="1842300"/>
            <a:ext cx="61440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75" y="1045800"/>
            <a:ext cx="85915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8"/>
          <p:cNvSpPr/>
          <p:nvPr/>
        </p:nvSpPr>
        <p:spPr>
          <a:xfrm>
            <a:off x="4895375" y="31307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8"/>
          <p:cNvSpPr/>
          <p:nvPr/>
        </p:nvSpPr>
        <p:spPr>
          <a:xfrm>
            <a:off x="6910300" y="31307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UPDATE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9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69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69"/>
          <p:cNvSpPr txBox="1"/>
          <p:nvPr/>
        </p:nvSpPr>
        <p:spPr>
          <a:xfrm>
            <a:off x="522550" y="1506725"/>
            <a:ext cx="727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ALTER TABLE user ADD COLUMN gender text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 user SET gender='M'"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DELETE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0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70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70"/>
          <p:cNvSpPr txBox="1"/>
          <p:nvPr/>
        </p:nvSpPr>
        <p:spPr>
          <a:xfrm>
            <a:off x="446350" y="835100"/>
            <a:ext cx="796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TABLE comments (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user_id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comments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FOREIGN KEY (user_id) REFERENCES user (email)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ON DELETE CASCADE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UPDATE NO ACTION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DELETE FROM user WHERE  email='bob@example.com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21" name="Google Shape;421;p70"/>
          <p:cNvGraphicFramePr/>
          <p:nvPr/>
        </p:nvGraphicFramePr>
        <p:xfrm>
          <a:off x="1091975" y="347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" name="Google Shape;426;p71"/>
          <p:cNvGraphicFramePr/>
          <p:nvPr/>
        </p:nvGraphicFramePr>
        <p:xfrm>
          <a:off x="757175" y="757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1068350"/>
                <a:gridCol w="1093550"/>
                <a:gridCol w="1093550"/>
                <a:gridCol w="1093550"/>
                <a:gridCol w="1093550"/>
                <a:gridCol w="1093550"/>
                <a:gridCol w="1093550"/>
              </a:tblGrid>
              <a:tr h="52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user_id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comment</a:t>
                      </a:r>
                      <a:endParaRPr b="1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email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first_name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last_name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address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Que hay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Que onda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"/>
          <p:cNvSpPr txBox="1"/>
          <p:nvPr/>
        </p:nvSpPr>
        <p:spPr>
          <a:xfrm>
            <a:off x="4677275" y="1925400"/>
            <a:ext cx="3969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6. Aggregate Functions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2" name="Google Shape;43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2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AVG (promedio)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73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73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73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promedio de los valores en un conjunto.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AVG(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el promedio debe calcularse contando a todos los valores, mientras que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solo contaremos los valores “distintos” o “únicos”. Por defecto, AVG emplea ALL.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45" name="Google Shape;445;p73"/>
          <p:cNvGraphicFramePr/>
          <p:nvPr/>
        </p:nvGraphicFramePr>
        <p:xfrm>
          <a:off x="948225" y="288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3604900"/>
                <a:gridCol w="360065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departamento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salario_promedio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Contabilidad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Administración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Recursos humanos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COUNT (conteo/total)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1" name="Google Shape;45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4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74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74"/>
          <p:cNvSpPr txBox="1"/>
          <p:nvPr/>
        </p:nvSpPr>
        <p:spPr>
          <a:xfrm>
            <a:off x="446350" y="835100"/>
            <a:ext cx="7963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promedio de los valores en un conjunto.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COUNT(*): Devuelve todo el número de filas en una tabla devuelto por la consulta SELECT, incluidas las filas no NULL, NULL y duplicadas de la tabla.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55" name="Google Shape;455;p74"/>
          <p:cNvGraphicFramePr/>
          <p:nvPr/>
        </p:nvGraphicFramePr>
        <p:xfrm>
          <a:off x="825475" y="201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6804725"/>
              </a:tblGrid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COUNT(*)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6" name="Google Shape;456;p74"/>
          <p:cNvSpPr txBox="1"/>
          <p:nvPr/>
        </p:nvSpPr>
        <p:spPr>
          <a:xfrm>
            <a:off x="377100" y="2990000"/>
            <a:ext cx="777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COUNT(column | expression): Proporciona el resultado de la expresión contando el número de filas sin valores NULL.</a:t>
            </a:r>
            <a:endParaRPr/>
          </a:p>
        </p:txBody>
      </p:sp>
      <p:graphicFrame>
        <p:nvGraphicFramePr>
          <p:cNvPr id="457" name="Google Shape;457;p74"/>
          <p:cNvGraphicFramePr/>
          <p:nvPr/>
        </p:nvGraphicFramePr>
        <p:xfrm>
          <a:off x="825475" y="366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6804725"/>
              </a:tblGrid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COUNT(column)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COUNT (conteo/total)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3" name="Google Shape;4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5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75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75"/>
          <p:cNvSpPr txBox="1"/>
          <p:nvPr/>
        </p:nvSpPr>
        <p:spPr>
          <a:xfrm>
            <a:off x="446350" y="835100"/>
            <a:ext cx="7963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COUNT( [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 expression ): Da como resultado el número de filas que contienen valores distintos no NULL en el conjunto de resultados devuelto por la instrucción SELECT.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solo contaremos los valores “distintos” o “únicos”.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67" name="Google Shape;467;p75"/>
          <p:cNvGraphicFramePr/>
          <p:nvPr/>
        </p:nvGraphicFramePr>
        <p:xfrm>
          <a:off x="522550" y="239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7631225"/>
              </a:tblGrid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COUNT(DISTINCT column)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MAX (valor máximo)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3" name="Google Shape;4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6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76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76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valor máximo de los valores en un conjunto.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MAX(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el nombre de una columna dentro de la selección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una subconsulta para obtener el máximo de una selección nueva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77" name="Google Shape;477;p76"/>
          <p:cNvGraphicFramePr/>
          <p:nvPr/>
        </p:nvGraphicFramePr>
        <p:xfrm>
          <a:off x="2025850" y="301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1765650"/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departamento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salario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Contabilidad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Administración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Recursos humanos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8" name="Google Shape;478;p76"/>
          <p:cNvGraphicFramePr/>
          <p:nvPr/>
        </p:nvGraphicFramePr>
        <p:xfrm>
          <a:off x="5950825" y="340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max_salario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79" name="Google Shape;479;p76"/>
          <p:cNvCxnSpPr/>
          <p:nvPr/>
        </p:nvCxnSpPr>
        <p:spPr>
          <a:xfrm flipH="1" rot="10800000">
            <a:off x="5132850" y="3869175"/>
            <a:ext cx="689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MIN </a:t>
            </a: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(valor mínimo)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5" name="Google Shape;4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7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77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77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valor mínimo de los valores en un conjunto.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MIN(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el nombre de una columna dentro de la selección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una subconsulta para obtener el mínimo de una selección nueva</a:t>
            </a:r>
            <a:endParaRPr sz="1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89" name="Google Shape;489;p77"/>
          <p:cNvGraphicFramePr/>
          <p:nvPr/>
        </p:nvGraphicFramePr>
        <p:xfrm>
          <a:off x="2025850" y="300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1765650"/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departamento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salario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Contabilidad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Administración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Recursos humanos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0" name="Google Shape;490;p77"/>
          <p:cNvGraphicFramePr/>
          <p:nvPr/>
        </p:nvGraphicFramePr>
        <p:xfrm>
          <a:off x="5950825" y="339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</a:t>
                      </a:r>
                      <a:r>
                        <a:rPr lang="en"/>
                        <a:t>_salario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91" name="Google Shape;491;p77"/>
          <p:cNvCxnSpPr/>
          <p:nvPr/>
        </p:nvCxnSpPr>
        <p:spPr>
          <a:xfrm flipH="1" rot="10800000">
            <a:off x="5132850" y="3861675"/>
            <a:ext cx="689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77" name="Google Shape;1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2"/>
          <p:cNvSpPr txBox="1"/>
          <p:nvPr/>
        </p:nvSpPr>
        <p:spPr>
          <a:xfrm>
            <a:off x="502950" y="1378275"/>
            <a:ext cx="82209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Empezaremos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estudiando</a:t>
            </a:r>
            <a:r>
              <a:rPr lang="en" sz="1600">
                <a:solidFill>
                  <a:srgbClr val="E8E7E3"/>
                </a:solidFill>
              </a:rPr>
              <a:t>🐱‍💻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presentación de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relacionales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🤖💜  donde h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aremos una vista de ave sobre tópicos  importantes acerca de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Sistemas de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Gestión de BD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del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Lenguaje de Consulta Estructurado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(SQL)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📊💜.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Después, haremos un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1600">
                <a:solidFill>
                  <a:srgbClr val="E8E7E3"/>
                </a:solidFill>
              </a:rPr>
              <a:t>🐱‍💻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para reforzar los conocimientos de Bases de Datos Relacionales en referencia a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crear tablas, explorar, filtrar, agrupar y ordenar datos.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daremos un breve espacio para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r>
              <a:rPr lang="en" sz="1600">
                <a:solidFill>
                  <a:srgbClr val="E8E7E3"/>
                </a:solidFill>
              </a:rPr>
              <a:t>🐱‍💻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SUM </a:t>
            </a: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(sumar)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7" name="Google Shape;49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8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78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78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la suma de todos los valores mínimo de los valores en un conjunto.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SUM(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 column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la suma debe calcularse sobre todos los valores, mientras que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 column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solo contaremos los valores “distintos” o “únicos”. Por defecto, SUM emplea ALL.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01" name="Google Shape;501;p78"/>
          <p:cNvGraphicFramePr/>
          <p:nvPr/>
        </p:nvGraphicFramePr>
        <p:xfrm>
          <a:off x="2025850" y="300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1765650"/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departamento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salario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Contabilidad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Administración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Recursos humanos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02" name="Google Shape;502;p78"/>
          <p:cNvGraphicFramePr/>
          <p:nvPr/>
        </p:nvGraphicFramePr>
        <p:xfrm>
          <a:off x="5950825" y="339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sum(salario)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21350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03" name="Google Shape;503;p78"/>
          <p:cNvCxnSpPr/>
          <p:nvPr/>
        </p:nvCxnSpPr>
        <p:spPr>
          <a:xfrm flipH="1" rot="10800000">
            <a:off x="5132850" y="3861675"/>
            <a:ext cx="689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9"/>
          <p:cNvSpPr txBox="1"/>
          <p:nvPr/>
        </p:nvSpPr>
        <p:spPr>
          <a:xfrm>
            <a:off x="4677275" y="1925400"/>
            <a:ext cx="3969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Sorting &amp; Grouping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9" name="Google Shape;50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9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ORDER BY </a:t>
            </a: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(ordenar)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8" name="Google Shape;51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80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80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80"/>
          <p:cNvSpPr txBox="1"/>
          <p:nvPr/>
        </p:nvSpPr>
        <p:spPr>
          <a:xfrm>
            <a:off x="446350" y="835100"/>
            <a:ext cx="7963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lang="en" sz="16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clasificar los resultados en orden ascendente o descendente según los valores de una o más columnas.</a:t>
            </a:r>
            <a:endParaRPr sz="16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Por defecto el orden será ascendente. Para ordenar los resultados en orden descendente, utiliza la palabra clave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lang="en" sz="16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title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films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release_year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Lo anterior </a:t>
            </a:r>
            <a:r>
              <a:rPr lang="en" sz="1600">
                <a:solidFill>
                  <a:srgbClr val="252525"/>
                </a:solidFill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retorna los títulos de las películas ordenados por año de lanzamiento</a:t>
            </a:r>
            <a:r>
              <a:rPr lang="en" sz="16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, de la más reciente a la más antigua.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GROUP BY </a:t>
            </a: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(agrupar)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7" name="Google Shape;52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81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81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81"/>
          <p:cNvSpPr txBox="1"/>
          <p:nvPr/>
        </p:nvSpPr>
        <p:spPr>
          <a:xfrm>
            <a:off x="446350" y="835100"/>
            <a:ext cx="7963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¿Recuerdas las funciones de agregación? A menudo, querrás </a:t>
            </a:r>
            <a:r>
              <a:rPr lang="en" sz="1600">
                <a:solidFill>
                  <a:schemeClr val="dk1"/>
                </a:solidFill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emplearlas sobre grupos de datos en lugar de todo el dataset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por ejemplo, para contar la cantidad de empleados masculinos y femeninos en su empresa.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manera lógica de resolver ese problema es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agrupar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todos los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miembros masculinos y contarlos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así como agrupar a todos los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miembros femeninos y contarlos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SQL,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 permite agrupar un resultado por una o más columnas.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GROUP BY (agrupar)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6" name="Google Shape;53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82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82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82"/>
          <p:cNvSpPr txBox="1"/>
          <p:nvPr/>
        </p:nvSpPr>
        <p:spPr>
          <a:xfrm>
            <a:off x="446350" y="835100"/>
            <a:ext cx="796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sexo, count(*)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empleados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sexo;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82"/>
          <p:cNvSpPr txBox="1"/>
          <p:nvPr/>
        </p:nvSpPr>
        <p:spPr>
          <a:xfrm>
            <a:off x="446350" y="3192325"/>
            <a:ext cx="770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Normalmente,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 utiliza con funciones agregadas como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COUNT()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MAX()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Tenga en cuenta que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siempre va después de la cláusula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41" name="Google Shape;541;p82"/>
          <p:cNvGraphicFramePr/>
          <p:nvPr/>
        </p:nvGraphicFramePr>
        <p:xfrm>
          <a:off x="522550" y="188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{D798AAFF-ACDC-4B4A-AA50-39B61E8670D1}</a:tableStyleId>
              </a:tblPr>
              <a:tblGrid>
                <a:gridCol w="3604900"/>
                <a:gridCol w="360065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sexo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femenino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masculino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3"/>
          <p:cNvSpPr txBox="1"/>
          <p:nvPr/>
        </p:nvSpPr>
        <p:spPr>
          <a:xfrm>
            <a:off x="1500000" y="1886550"/>
            <a:ext cx="61440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SQL y MySQL Workbench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7" name="Google Shape;54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4"/>
          <p:cNvSpPr txBox="1"/>
          <p:nvPr/>
        </p:nvSpPr>
        <p:spPr>
          <a:xfrm>
            <a:off x="1500000" y="1415250"/>
            <a:ext cx="6144000" cy="23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Creación y manipulación de BD con MySQL Workbench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4" name="Google Shape;55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6:40 - 7:10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Presentación: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Intro a Bases de datos relacionales (SQL).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7:10 - 8:10  PM Notebook: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SQLWorkbench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8:10 - 8:25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8:25 - 9:25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...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9:25 - 9:30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Conclusiones.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43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85" name="Google Shape;1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Temas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4"/>
          <p:cNvSpPr txBox="1"/>
          <p:nvPr/>
        </p:nvSpPr>
        <p:spPr>
          <a:xfrm>
            <a:off x="2179275" y="948550"/>
            <a:ext cx="6306600" cy="3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Sistema de gestión de bases de datos relacionales (RDBMS) y lenguaje de consulta estructurado (SQL)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Usando un RDBMS (MySQL/PostgreSQL/SQLite)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Relaciones en las BD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 SQL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UD SQL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Aggregate functions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Ordenar y agrupar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 txBox="1"/>
          <p:nvPr/>
        </p:nvSpPr>
        <p:spPr>
          <a:xfrm>
            <a:off x="4096975" y="1699775"/>
            <a:ext cx="50469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1. Bases de datos relacionales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5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"/>
          <p:cNvSpPr txBox="1"/>
          <p:nvPr/>
        </p:nvSpPr>
        <p:spPr>
          <a:xfrm>
            <a:off x="400050" y="26125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Tipos de DB’s</a:t>
            </a:r>
            <a:endParaRPr sz="3000"/>
          </a:p>
        </p:txBody>
      </p:sp>
      <p:pic>
        <p:nvPicPr>
          <p:cNvPr id="209" name="Google Shape;2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6"/>
          <p:cNvPicPr preferRelativeResize="0"/>
          <p:nvPr/>
        </p:nvPicPr>
        <p:blipFill rotWithShape="1">
          <a:blip r:embed="rId4">
            <a:alphaModFix amt="40000"/>
          </a:blip>
          <a:srcRect b="14944" l="0" r="0" t="0"/>
          <a:stretch/>
        </p:blipFill>
        <p:spPr>
          <a:xfrm>
            <a:off x="615475" y="1034050"/>
            <a:ext cx="7913050" cy="33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6"/>
          <p:cNvPicPr preferRelativeResize="0"/>
          <p:nvPr/>
        </p:nvPicPr>
        <p:blipFill rotWithShape="1">
          <a:blip r:embed="rId4">
            <a:alphaModFix/>
          </a:blip>
          <a:srcRect b="14944" l="0" r="67749" t="0"/>
          <a:stretch/>
        </p:blipFill>
        <p:spPr>
          <a:xfrm>
            <a:off x="615475" y="1034050"/>
            <a:ext cx="2552025" cy="33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"/>
          <p:cNvSpPr txBox="1"/>
          <p:nvPr/>
        </p:nvSpPr>
        <p:spPr>
          <a:xfrm>
            <a:off x="502950" y="4380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Modelado de Bases de Datos y SQL</a:t>
            </a:r>
            <a:endParaRPr sz="3000"/>
          </a:p>
        </p:txBody>
      </p:sp>
      <p:sp>
        <p:nvSpPr>
          <p:cNvPr id="217" name="Google Shape;217;p47"/>
          <p:cNvSpPr txBox="1"/>
          <p:nvPr/>
        </p:nvSpPr>
        <p:spPr>
          <a:xfrm>
            <a:off x="550350" y="1454550"/>
            <a:ext cx="37056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Ingeniería de Software, se trata del 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proceso para definir y analizar los requerimientos técnicos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soportar procesos de negocio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dentro de una organización.</a:t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proceso de modelado requiere un 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consenso entre tomadores de decisiones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tecnológicas, de negocio y hacia el usuario.</a:t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8440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7"/>
          <p:cNvPicPr preferRelativeResize="0"/>
          <p:nvPr/>
        </p:nvPicPr>
        <p:blipFill rotWithShape="1">
          <a:blip r:embed="rId4">
            <a:alphaModFix/>
          </a:blip>
          <a:srcRect b="18735" l="5384" r="8326" t="21599"/>
          <a:stretch/>
        </p:blipFill>
        <p:spPr>
          <a:xfrm>
            <a:off x="4386000" y="1814025"/>
            <a:ext cx="4417399" cy="16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